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4E2"/>
    <a:srgbClr val="1A1A1A"/>
    <a:srgbClr val="5EBEB9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6"/>
    <p:restoredTop sz="94709"/>
  </p:normalViewPr>
  <p:slideViewPr>
    <p:cSldViewPr snapToGrid="0" snapToObjects="1">
      <p:cViewPr>
        <p:scale>
          <a:sx n="144" d="100"/>
          <a:sy n="144" d="100"/>
        </p:scale>
        <p:origin x="21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F8D99-54CB-1240-BD0B-F8ABA480224B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1BF-EA93-EC4B-8513-6F68C47C48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76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02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14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24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bg>
      <p:bgPr>
        <a:gradFill>
          <a:gsLst>
            <a:gs pos="0">
              <a:srgbClr val="FFFFFF"/>
            </a:gs>
            <a:gs pos="48000">
              <a:schemeClr val="bg2">
                <a:lumMod val="10000"/>
                <a:lumOff val="90000"/>
              </a:schemeClr>
            </a:gs>
            <a:gs pos="99000">
              <a:schemeClr val="tx2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603AF6CE-3270-D340-A97A-CCE530047B4A}"/>
              </a:ext>
            </a:extLst>
          </p:cNvPr>
          <p:cNvSpPr/>
          <p:nvPr userDrawn="1"/>
        </p:nvSpPr>
        <p:spPr>
          <a:xfrm>
            <a:off x="0" y="4"/>
            <a:ext cx="6858000" cy="9837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3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09A847-434C-0C4D-B951-CB9344A6B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565A26-7EC6-D343-AE00-7A56C062E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5A84F0-1432-FC43-9011-277527E6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52302D-035E-774A-8F4C-0B55C259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E7390E-8735-9D4E-9CF5-9D9574A0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CD8683E-0BD4-D54F-9E8A-32766C7E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2"/>
            <a:ext cx="5915025" cy="983719"/>
          </a:xfrm>
        </p:spPr>
        <p:txBody>
          <a:bodyPr>
            <a:normAutofit/>
          </a:bodyPr>
          <a:lstStyle>
            <a:lvl1pPr>
              <a:defRPr sz="128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034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bg>
      <p:bgPr>
        <a:gradFill>
          <a:gsLst>
            <a:gs pos="0">
              <a:srgbClr val="FFFFFF"/>
            </a:gs>
            <a:gs pos="48000">
              <a:schemeClr val="bg2">
                <a:lumMod val="10000"/>
                <a:lumOff val="90000"/>
              </a:schemeClr>
            </a:gs>
            <a:gs pos="99000">
              <a:schemeClr val="tx2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7200469E-8166-D440-B37A-2E4897F4E0E3}"/>
              </a:ext>
            </a:extLst>
          </p:cNvPr>
          <p:cNvSpPr/>
          <p:nvPr userDrawn="1"/>
        </p:nvSpPr>
        <p:spPr>
          <a:xfrm>
            <a:off x="0" y="4"/>
            <a:ext cx="6858000" cy="9837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3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548CB-85A1-D943-9A6E-D5C956DC4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097" b="1">
                <a:solidFill>
                  <a:schemeClr val="bg2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640B52F-BBDC-5B42-8C13-B11A7D5D8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F90E4C-B453-7C41-9F0B-B68C8212D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097" b="1">
                <a:solidFill>
                  <a:schemeClr val="bg2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3AF5011-DC8C-494C-9F5E-910587B64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0198876-D4E4-884B-A78E-71DCEAE5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9F556AA-EF5B-D948-8001-6FCE37C8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05A0F41-1C4F-9B43-B39F-708D3517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980F91A5-9847-B540-906E-E306586AA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2"/>
            <a:ext cx="5915025" cy="983719"/>
          </a:xfrm>
        </p:spPr>
        <p:txBody>
          <a:bodyPr>
            <a:normAutofit/>
          </a:bodyPr>
          <a:lstStyle>
            <a:lvl1pPr>
              <a:defRPr sz="128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107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bg>
      <p:bgPr>
        <a:gradFill>
          <a:gsLst>
            <a:gs pos="0">
              <a:srgbClr val="FFFFFF"/>
            </a:gs>
            <a:gs pos="48000">
              <a:schemeClr val="bg2">
                <a:lumMod val="10000"/>
                <a:lumOff val="90000"/>
              </a:schemeClr>
            </a:gs>
            <a:gs pos="99000">
              <a:schemeClr val="tx2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02838A9C-3D04-EB4F-BE5D-FCC111AFA278}"/>
              </a:ext>
            </a:extLst>
          </p:cNvPr>
          <p:cNvSpPr/>
          <p:nvPr userDrawn="1"/>
        </p:nvSpPr>
        <p:spPr>
          <a:xfrm>
            <a:off x="0" y="4"/>
            <a:ext cx="6858000" cy="9837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3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77DECD-EB62-6E4F-9CE6-89659474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59091E-9CD4-564C-82CE-EDE644BC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DC16AF1-4678-B24F-8B3A-8E719A45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81897D6E-DE97-BC4E-B446-9F71AFFE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2"/>
            <a:ext cx="5915025" cy="983719"/>
          </a:xfrm>
        </p:spPr>
        <p:txBody>
          <a:bodyPr>
            <a:normAutofit/>
          </a:bodyPr>
          <a:lstStyle>
            <a:lvl1pPr>
              <a:defRPr sz="128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9735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74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20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3631DAE-84F8-2A42-8846-9BDE8B5A1AC4}"/>
              </a:ext>
            </a:extLst>
          </p:cNvPr>
          <p:cNvSpPr/>
          <p:nvPr userDrawn="1"/>
        </p:nvSpPr>
        <p:spPr>
          <a:xfrm>
            <a:off x="0" y="4"/>
            <a:ext cx="6858000" cy="9837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3"/>
          </a:p>
        </p:txBody>
      </p:sp>
    </p:spTree>
    <p:extLst>
      <p:ext uri="{BB962C8B-B14F-4D97-AF65-F5344CB8AC3E}">
        <p14:creationId xmlns:p14="http://schemas.microsoft.com/office/powerpoint/2010/main" val="106945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F6DCBB2-B9EA-AF4D-9643-CDB5CA0C562E}"/>
              </a:ext>
            </a:extLst>
          </p:cNvPr>
          <p:cNvSpPr/>
          <p:nvPr userDrawn="1"/>
        </p:nvSpPr>
        <p:spPr>
          <a:xfrm>
            <a:off x="0" y="4"/>
            <a:ext cx="6858000" cy="9837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3"/>
          </a:p>
        </p:txBody>
      </p:sp>
    </p:spTree>
    <p:extLst>
      <p:ext uri="{BB962C8B-B14F-4D97-AF65-F5344CB8AC3E}">
        <p14:creationId xmlns:p14="http://schemas.microsoft.com/office/powerpoint/2010/main" val="275696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4B90E45-A13C-2E4E-8511-58DAFED8C327}"/>
              </a:ext>
            </a:extLst>
          </p:cNvPr>
          <p:cNvSpPr/>
          <p:nvPr userDrawn="1"/>
        </p:nvSpPr>
        <p:spPr>
          <a:xfrm>
            <a:off x="0" y="4"/>
            <a:ext cx="6858000" cy="9837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3"/>
          </a:p>
        </p:txBody>
      </p:sp>
    </p:spTree>
    <p:extLst>
      <p:ext uri="{BB962C8B-B14F-4D97-AF65-F5344CB8AC3E}">
        <p14:creationId xmlns:p14="http://schemas.microsoft.com/office/powerpoint/2010/main" val="160368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7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46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ED14-A4C3-BF4E-A3DB-22E67E71FFED}" type="datetimeFigureOut">
              <a:rPr lang="de-DE" smtClean="0"/>
              <a:pPr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80A7-97B4-834A-B084-1042636C66A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72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CED14-A4C3-BF4E-A3DB-22E67E71FFED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80A7-97B4-834A-B084-1042636C66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7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52" r:id="rId12"/>
    <p:sldLayoutId id="2147483653" r:id="rId13"/>
    <p:sldLayoutId id="214748365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4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>
            <a:extLst>
              <a:ext uri="{FF2B5EF4-FFF2-40B4-BE49-F238E27FC236}">
                <a16:creationId xmlns:a16="http://schemas.microsoft.com/office/drawing/2014/main" id="{F9695D73-2E68-264F-AD4C-2E0CC0513A8C}"/>
              </a:ext>
            </a:extLst>
          </p:cNvPr>
          <p:cNvSpPr/>
          <p:nvPr/>
        </p:nvSpPr>
        <p:spPr>
          <a:xfrm>
            <a:off x="0" y="4"/>
            <a:ext cx="6858000" cy="527401"/>
          </a:xfrm>
          <a:prstGeom prst="rect">
            <a:avLst/>
          </a:prstGeom>
          <a:solidFill>
            <a:srgbClr val="1A1A1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3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418E84-C7A0-C346-AC3C-4D6D41776D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6020" y="0"/>
            <a:ext cx="5831980" cy="527401"/>
          </a:xfrm>
        </p:spPr>
        <p:txBody>
          <a:bodyPr>
            <a:norm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Name bzw. Unternehmenslogo: Vision </a:t>
            </a:r>
            <a:r>
              <a:rPr lang="de-DE" sz="1200" i="1" dirty="0">
                <a:solidFill>
                  <a:schemeClr val="bg1"/>
                </a:solidFill>
              </a:rPr>
              <a:t>(Was wollt ihr erreichen?)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CB2DD16-6ED7-054D-B331-072356268695}"/>
              </a:ext>
            </a:extLst>
          </p:cNvPr>
          <p:cNvSpPr txBox="1"/>
          <p:nvPr/>
        </p:nvSpPr>
        <p:spPr>
          <a:xfrm>
            <a:off x="3570950" y="3621011"/>
            <a:ext cx="3079402" cy="276999"/>
          </a:xfrm>
          <a:prstGeom prst="rect">
            <a:avLst/>
          </a:prstGeom>
          <a:solidFill>
            <a:srgbClr val="5EBEB9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FFFF"/>
                </a:solidFill>
              </a:rPr>
              <a:t>5. Finanzkennzahlen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FD41E55-9978-C045-BFBE-93BD3A12376C}"/>
              </a:ext>
            </a:extLst>
          </p:cNvPr>
          <p:cNvSpPr txBox="1"/>
          <p:nvPr/>
        </p:nvSpPr>
        <p:spPr>
          <a:xfrm>
            <a:off x="0" y="9430522"/>
            <a:ext cx="6858000" cy="475478"/>
          </a:xfrm>
          <a:prstGeom prst="rect">
            <a:avLst/>
          </a:prstGeom>
          <a:solidFill>
            <a:srgbClr val="1A1A1A"/>
          </a:solidFill>
        </p:spPr>
        <p:txBody>
          <a:bodyPr wrap="square" tIns="144000" bIns="144000" rtlCol="0">
            <a:spAutoFit/>
          </a:bodyPr>
          <a:lstStyle/>
          <a:p>
            <a:pPr algn="ctr"/>
            <a:r>
              <a:rPr lang="de-DE" sz="1200" b="1" dirty="0">
                <a:solidFill>
                  <a:srgbClr val="FFFFFF"/>
                </a:solidFill>
              </a:rPr>
              <a:t>Kontaktdaten: </a:t>
            </a:r>
            <a:r>
              <a:rPr lang="de-DE" sz="1200" dirty="0">
                <a:solidFill>
                  <a:srgbClr val="FFFFFF"/>
                </a:solidFill>
              </a:rPr>
              <a:t>Website, E-Mail, Telefonnummer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C519243-3AD3-5143-96F6-605077CEFDC1}"/>
              </a:ext>
            </a:extLst>
          </p:cNvPr>
          <p:cNvSpPr txBox="1"/>
          <p:nvPr/>
        </p:nvSpPr>
        <p:spPr>
          <a:xfrm>
            <a:off x="163043" y="4382529"/>
            <a:ext cx="3073441" cy="276999"/>
          </a:xfrm>
          <a:prstGeom prst="rect">
            <a:avLst/>
          </a:prstGeom>
          <a:solidFill>
            <a:srgbClr val="5EBEB9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FFFF"/>
                </a:solidFill>
              </a:rPr>
              <a:t>2. Problem/Lösung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25A4B4F-B8E1-4840-BF66-85DD74A8030C}"/>
              </a:ext>
            </a:extLst>
          </p:cNvPr>
          <p:cNvSpPr txBox="1"/>
          <p:nvPr/>
        </p:nvSpPr>
        <p:spPr>
          <a:xfrm>
            <a:off x="163043" y="4787382"/>
            <a:ext cx="31052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Worin besteht das Problem aus Kundensicht?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Wie sieht ihre Lösung aus?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Wer ist die Zielgruppe?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Womit soll Geld verdient werden?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BE6186A-75EC-FE46-8999-D5E6D182D9C0}"/>
              </a:ext>
            </a:extLst>
          </p:cNvPr>
          <p:cNvSpPr txBox="1"/>
          <p:nvPr/>
        </p:nvSpPr>
        <p:spPr>
          <a:xfrm>
            <a:off x="163040" y="6942939"/>
            <a:ext cx="3073440" cy="276999"/>
          </a:xfrm>
          <a:prstGeom prst="rect">
            <a:avLst/>
          </a:prstGeom>
          <a:solidFill>
            <a:srgbClr val="5EBEB9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FFFF"/>
                </a:solidFill>
              </a:rPr>
              <a:t>3. </a:t>
            </a:r>
            <a:r>
              <a:rPr lang="de-DE" sz="1200" b="1" dirty="0" err="1">
                <a:solidFill>
                  <a:srgbClr val="FFFFFF"/>
                </a:solidFill>
              </a:rPr>
              <a:t>Traction</a:t>
            </a:r>
            <a:r>
              <a:rPr lang="de-DE" sz="1200" b="1" dirty="0">
                <a:solidFill>
                  <a:srgbClr val="FFFFFF"/>
                </a:solidFill>
              </a:rPr>
              <a:t> oder erste Erfolge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84C965D0-085A-684C-8A7B-3732191C23BD}"/>
              </a:ext>
            </a:extLst>
          </p:cNvPr>
          <p:cNvSpPr txBox="1"/>
          <p:nvPr/>
        </p:nvSpPr>
        <p:spPr>
          <a:xfrm>
            <a:off x="163043" y="7344907"/>
            <a:ext cx="3105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Gibt es schon Kunden? Wenn ja, wer ist das?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Gibt es schon ein Produkt? Wann ist der Marktgang des MVP geplant?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Gibt es andere Erfolge, die sich darzustellen lohnen?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BDF43FB-24A6-3F46-9153-690565F7D634}"/>
              </a:ext>
            </a:extLst>
          </p:cNvPr>
          <p:cNvSpPr txBox="1"/>
          <p:nvPr/>
        </p:nvSpPr>
        <p:spPr>
          <a:xfrm>
            <a:off x="3573931" y="1185490"/>
            <a:ext cx="3073441" cy="276999"/>
          </a:xfrm>
          <a:prstGeom prst="rect">
            <a:avLst/>
          </a:prstGeom>
          <a:solidFill>
            <a:srgbClr val="5EBEB9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FFFF"/>
                </a:solidFill>
              </a:rPr>
              <a:t>4. Wettbewerber und Alleinstellungsmerkmal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30DCD43-5032-BC4F-9734-50D5EF7295E1}"/>
              </a:ext>
            </a:extLst>
          </p:cNvPr>
          <p:cNvSpPr txBox="1"/>
          <p:nvPr/>
        </p:nvSpPr>
        <p:spPr>
          <a:xfrm>
            <a:off x="3542115" y="1590348"/>
            <a:ext cx="31052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Welches sind die wichtigsten Wettbewerber?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Worin besteht ihr Alleinstellungsmerkmal bzw. Vorzug vor der Konkurrenz (USP)?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A34D833-3F32-994B-B743-061C26FD67F9}"/>
              </a:ext>
            </a:extLst>
          </p:cNvPr>
          <p:cNvSpPr txBox="1"/>
          <p:nvPr/>
        </p:nvSpPr>
        <p:spPr>
          <a:xfrm>
            <a:off x="3542114" y="4031039"/>
            <a:ext cx="31052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Werden schon Umsätze generiert? Wie hoch fallen diese aus? 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Prognose für die Umsatzentwicklung in den kommenden Jahren? 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Prognose für den Vorsteuergewinn in den kommenden Jahren? 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3DC728D-2937-2D47-9455-63D06F1BA631}"/>
              </a:ext>
            </a:extLst>
          </p:cNvPr>
          <p:cNvSpPr txBox="1"/>
          <p:nvPr/>
        </p:nvSpPr>
        <p:spPr>
          <a:xfrm>
            <a:off x="3589701" y="7344907"/>
            <a:ext cx="3060334" cy="276999"/>
          </a:xfrm>
          <a:prstGeom prst="rect">
            <a:avLst/>
          </a:prstGeom>
          <a:solidFill>
            <a:srgbClr val="5EBEB9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FFFF"/>
                </a:solidFill>
              </a:rPr>
              <a:t>7. Finanzbedarf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37AA949B-F52C-AF4E-93DD-A9E56B4470F1}"/>
              </a:ext>
            </a:extLst>
          </p:cNvPr>
          <p:cNvSpPr txBox="1"/>
          <p:nvPr/>
        </p:nvSpPr>
        <p:spPr>
          <a:xfrm>
            <a:off x="3589700" y="7779288"/>
            <a:ext cx="3057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Wie hoch fällt der Kapitalbedarf aus?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Wie hoch wird das Unternehmen bewertet und um welchen Anteil geht es?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8459CAF-8B05-3646-AE03-FE1F00B41624}"/>
              </a:ext>
            </a:extLst>
          </p:cNvPr>
          <p:cNvSpPr txBox="1"/>
          <p:nvPr/>
        </p:nvSpPr>
        <p:spPr>
          <a:xfrm>
            <a:off x="163043" y="1185491"/>
            <a:ext cx="3073437" cy="276999"/>
          </a:xfrm>
          <a:prstGeom prst="rect">
            <a:avLst/>
          </a:prstGeom>
          <a:solidFill>
            <a:srgbClr val="5EBEB9"/>
          </a:solidFill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FFFF"/>
                </a:solidFill>
              </a:rPr>
              <a:t>1. Team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D20E04B8-773E-5446-BEEF-30EF45D2C7F6}"/>
              </a:ext>
            </a:extLst>
          </p:cNvPr>
          <p:cNvSpPr txBox="1"/>
          <p:nvPr/>
        </p:nvSpPr>
        <p:spPr>
          <a:xfrm>
            <a:off x="163043" y="2442416"/>
            <a:ext cx="3105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Wer sind die Gründer und worin bestehen ihre Aufgaben?</a:t>
            </a:r>
          </a:p>
          <a:p>
            <a:pPr marL="78358" indent="-78358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1A1A1A"/>
                </a:solidFill>
              </a:rPr>
              <a:t>Was bringen sie mit bzw. was qualifiziert sie für ihre Aufgabe?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488E109-9F38-594F-8834-8112688C6D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035" y="1647428"/>
            <a:ext cx="615806" cy="615806"/>
          </a:xfrm>
          <a:prstGeom prst="rect">
            <a:avLst/>
          </a:prstGeom>
          <a:noFill/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54BF6F8F-A40F-B04F-BBB8-39ADBFE269F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6480" y="1647428"/>
            <a:ext cx="615806" cy="615806"/>
          </a:xfrm>
          <a:prstGeom prst="rect">
            <a:avLst/>
          </a:prstGeom>
          <a:noFill/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F6640B79-70BE-6F44-8BFC-739C3457E9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6925" y="1647428"/>
            <a:ext cx="615806" cy="615806"/>
          </a:xfrm>
          <a:prstGeom prst="rect">
            <a:avLst/>
          </a:prstGeom>
          <a:noFill/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6ABA3DB-8A3B-3140-A31C-B65476300B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043" y="120148"/>
            <a:ext cx="759982" cy="287104"/>
          </a:xfrm>
          <a:prstGeom prst="rect">
            <a:avLst/>
          </a:prstGeom>
        </p:spPr>
      </p:pic>
      <p:graphicFrame>
        <p:nvGraphicFramePr>
          <p:cNvPr id="11" name="Tabelle 11">
            <a:extLst>
              <a:ext uri="{FF2B5EF4-FFF2-40B4-BE49-F238E27FC236}">
                <a16:creationId xmlns:a16="http://schemas.microsoft.com/office/drawing/2014/main" id="{5C5E3699-3223-2E43-806C-2038ED705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17220"/>
              </p:ext>
            </p:extLst>
          </p:nvPr>
        </p:nvGraphicFramePr>
        <p:xfrm>
          <a:off x="3573931" y="5573418"/>
          <a:ext cx="3073439" cy="911211"/>
        </p:xfrm>
        <a:graphic>
          <a:graphicData uri="http://schemas.openxmlformats.org/drawingml/2006/table">
            <a:tbl>
              <a:tblPr firstCol="1" bandRow="1">
                <a:tableStyleId>{8EC20E35-A176-4012-BC5E-935CFFF8708E}</a:tableStyleId>
              </a:tblPr>
              <a:tblGrid>
                <a:gridCol w="875019">
                  <a:extLst>
                    <a:ext uri="{9D8B030D-6E8A-4147-A177-3AD203B41FA5}">
                      <a16:colId xmlns:a16="http://schemas.microsoft.com/office/drawing/2014/main" val="3601213261"/>
                    </a:ext>
                  </a:extLst>
                </a:gridCol>
                <a:gridCol w="439684">
                  <a:extLst>
                    <a:ext uri="{9D8B030D-6E8A-4147-A177-3AD203B41FA5}">
                      <a16:colId xmlns:a16="http://schemas.microsoft.com/office/drawing/2014/main" val="3950758222"/>
                    </a:ext>
                  </a:extLst>
                </a:gridCol>
                <a:gridCol w="439684">
                  <a:extLst>
                    <a:ext uri="{9D8B030D-6E8A-4147-A177-3AD203B41FA5}">
                      <a16:colId xmlns:a16="http://schemas.microsoft.com/office/drawing/2014/main" val="2282590039"/>
                    </a:ext>
                  </a:extLst>
                </a:gridCol>
                <a:gridCol w="439684">
                  <a:extLst>
                    <a:ext uri="{9D8B030D-6E8A-4147-A177-3AD203B41FA5}">
                      <a16:colId xmlns:a16="http://schemas.microsoft.com/office/drawing/2014/main" val="2780069781"/>
                    </a:ext>
                  </a:extLst>
                </a:gridCol>
                <a:gridCol w="439684">
                  <a:extLst>
                    <a:ext uri="{9D8B030D-6E8A-4147-A177-3AD203B41FA5}">
                      <a16:colId xmlns:a16="http://schemas.microsoft.com/office/drawing/2014/main" val="243901160"/>
                    </a:ext>
                  </a:extLst>
                </a:gridCol>
                <a:gridCol w="439684">
                  <a:extLst>
                    <a:ext uri="{9D8B030D-6E8A-4147-A177-3AD203B41FA5}">
                      <a16:colId xmlns:a16="http://schemas.microsoft.com/office/drawing/2014/main" val="1879353578"/>
                    </a:ext>
                  </a:extLst>
                </a:gridCol>
              </a:tblGrid>
              <a:tr h="303737">
                <a:tc>
                  <a:txBody>
                    <a:bodyPr/>
                    <a:lstStyle/>
                    <a:p>
                      <a:pPr algn="r"/>
                      <a:r>
                        <a:rPr lang="de-DE" sz="700" dirty="0"/>
                        <a:t>Jahr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/>
                        <a:t>2021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/>
                        <a:t>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/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/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/>
                        <a:t>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04696"/>
                  </a:ext>
                </a:extLst>
              </a:tr>
              <a:tr h="303737">
                <a:tc>
                  <a:txBody>
                    <a:bodyPr/>
                    <a:lstStyle/>
                    <a:p>
                      <a:pPr algn="r"/>
                      <a:r>
                        <a:rPr lang="de-DE" sz="700" dirty="0"/>
                        <a:t>Umsatz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3241"/>
                  </a:ext>
                </a:extLst>
              </a:tr>
              <a:tr h="303737">
                <a:tc>
                  <a:txBody>
                    <a:bodyPr/>
                    <a:lstStyle/>
                    <a:p>
                      <a:pPr algn="r"/>
                      <a:r>
                        <a:rPr lang="de-DE" sz="700" dirty="0"/>
                        <a:t>Vorsteuergewinn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67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52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203</Words>
  <Application>Microsoft Office PowerPoint</Application>
  <PresentationFormat>A4-Papier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</vt:lpstr>
      <vt:lpstr>Name bzw. Unternehmenslogo: Vision (Was wollt ihr erreichen?)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Tim Olbrich</dc:creator>
  <cp:lastModifiedBy>Florian Hamann</cp:lastModifiedBy>
  <cp:revision>70</cp:revision>
  <dcterms:created xsi:type="dcterms:W3CDTF">2021-02-14T11:36:42Z</dcterms:created>
  <dcterms:modified xsi:type="dcterms:W3CDTF">2021-04-29T07:37:49Z</dcterms:modified>
</cp:coreProperties>
</file>